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4"/>
  </p:sldMasterIdLst>
  <p:sldIdLst>
    <p:sldId id="256" r:id="rId5"/>
    <p:sldId id="257" r:id="rId6"/>
    <p:sldId id="261" r:id="rId7"/>
    <p:sldId id="260" r:id="rId8"/>
    <p:sldId id="262" r:id="rId9"/>
    <p:sldId id="259" r:id="rId10"/>
    <p:sldId id="264" r:id="rId11"/>
    <p:sldId id="263" r:id="rId12"/>
    <p:sldId id="258" r:id="rId13"/>
    <p:sldId id="266" r:id="rId14"/>
    <p:sldId id="265" r:id="rId15"/>
    <p:sldId id="267" r:id="rId16"/>
    <p:sldId id="268" r:id="rId17"/>
    <p:sldId id="269" r:id="rId18"/>
    <p:sldId id="271" r:id="rId19"/>
    <p:sldId id="270" r:id="rId20"/>
    <p:sldId id="273" r:id="rId21"/>
    <p:sldId id="278" r:id="rId22"/>
    <p:sldId id="277" r:id="rId23"/>
    <p:sldId id="275" r:id="rId24"/>
    <p:sldId id="279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2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9C569-B96A-4CA1-A024-EB470F626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829A4E0-F01A-4535-8863-2AE34FBF4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BAF453-C39B-4B60-B50A-866367F6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764AAC-F8D3-401A-9E4A-033A4242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4B7B20-A3C8-49E6-8D2B-37C290F63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23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AC0B9A-6F08-452E-A671-1A987B50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AA3F96-9CF8-48C7-A3FD-077843059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C759AB-DB30-454E-9068-DAD437D4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AC34BC-A4A4-4E39-B367-04C683C93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29B96E-F293-4AFC-9D7C-BCC6AF5A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80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3D8B760-54CB-452B-AB16-12632DD6E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A15D0C-1699-447C-A15B-79A154B40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E07580-66A2-47A8-A66E-C27A93083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0F8BC5-2D10-42CD-AEAD-C7F29421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ABA5E6-FFE5-4224-A94C-31BFE9FB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2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657D4-1337-4DCE-8DAC-A25883A8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2BAF07-A638-4AEC-8835-6167DFEBB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58E27E-DE12-49DF-8FA4-9343A1CF0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507E2A-BDE9-4AFB-8DEF-4D0496525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5EEA4-E276-4C52-9FE6-65167F332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7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D1464-672A-42CB-A866-A0F94A752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F9601C-ACBF-4622-AD76-9080685EA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A318E1-1906-453D-8E24-A833D9C41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7B1351-AA03-4CD4-B706-580E55DAD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4B6D61-CA33-4795-AE2A-9EBD59DCF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82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859E89-156B-4BFF-AC94-0BDF71AD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38112E-8464-4B05-99A9-EB100B7E2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17748DD-7F30-4554-9708-8D718A0C1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1B7AC7A-4795-45B4-B667-EC12D1DBE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C92419-B3B2-4D1C-B90F-8F6A3F86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FC64CF-6DC5-4F32-86E9-609CD2689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59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B84B0-E868-4A99-B5EB-84A40F71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419D87-306E-47DA-89B2-E1ABC2046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8007842-A8A3-45A6-ADF9-21B944B86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0F43ADD-3B5F-4C70-B821-23C446D61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10AE951-8CF9-4546-AD6E-FECE03A95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F5BEF75-3DD6-4A0D-8E6F-216AB495D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0DCFB10-5829-4309-81A5-6C2EB3B3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D012A65-C1B5-43C7-812E-BF8AAF93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819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C4219-24EF-46D8-8AB3-42573B75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7425C67-278C-4188-85AF-6F7BFECF4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1110BB-8B84-445F-8FD3-3AB471B8C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B95F9B-B74E-4AB6-908D-E4763266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2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FA4F7CC-4CE1-46BA-B17B-B4F59469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BBFC70C-FF9D-4CC3-8B8F-AB470BE7A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A95A-EC9B-4CE1-BF06-31E242C35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9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C19E49-FE5A-400D-B6FA-EE2526EB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789895-8E7E-40C6-ABC2-663C6AAC6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2AE1A8-D3FC-41E2-852F-BD236E7AD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D308685-0310-4C1C-A555-824126C20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DB187E5-D2B1-448F-8C6F-9502EE52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274B01-01DA-4692-B0C9-E29D743B2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96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B7442-6F96-48C8-BC88-2FF7E315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6884799-B320-4BEE-A9DA-377B96067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CC9517-7F6A-4F1A-8BC7-2CBA6AD6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A368AE3-CB66-4DAF-BB8A-EF00CF9B6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F77A45-EC07-433D-BE2B-ACA53ED5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788205-C86F-456F-95B2-6B85DD06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5153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A038B31-85A5-4ECD-B000-68EB5B4F7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5D0255-0B2C-4156-A578-1EA5BFA47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9F66E9-49EE-45C4-9A67-01FDF3F08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3/16/2022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562183-C6D8-4FB3-A49E-CECC7CA296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737B07-90E2-41CD-90F0-317444B4D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20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pypi.org/" TargetMode="Externa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zh_jessica/article/details/77946346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log.gtwang.org/programming/opencv-webcam-video-capture-and-file-write-tutorial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twang.org/programming/opencv-drawing-functions-tutorial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lfri/p/10599420.html" TargetMode="External"/><Relationship Id="rId2" Type="http://schemas.openxmlformats.org/officeDocument/2006/relationships/hyperlink" Target="https://makerpro.cc/2019/06/the-convolution-of-opencv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blog.csdn.net/itismelzp/article/details/5037935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htseng.wordpress.com/2017/06/02/&#20597;&#28204;&#31227;&#21205;&#20013;&#30340;&#29289;&#39636;&#20006;&#21462;&#24471;&#20854;&#24433;&#20687;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blog.csdn.net/hjxu2016/article/details/7783459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10E44D-4531-4D65-A3D0-6C652744C8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基礎教學</a:t>
            </a: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AFEA55F2-AC49-4F89-9A9E-38A625673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下使用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Python-OpenCV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0257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8D85487-8BD8-4E45-9BAF-53BCEFFBF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31" y="1884777"/>
            <a:ext cx="3810532" cy="19719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8A9B484-795B-48B7-BD67-DC739263E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31" y="4226059"/>
            <a:ext cx="4519869" cy="242161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731207F-5F56-40D3-9842-8FACBEE6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22" y="1573123"/>
            <a:ext cx="5601482" cy="100026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1D290D53-E9E4-4B88-8122-296A87DBA02E}"/>
              </a:ext>
            </a:extLst>
          </p:cNvPr>
          <p:cNvSpPr txBox="1"/>
          <p:nvPr/>
        </p:nvSpPr>
        <p:spPr>
          <a:xfrm>
            <a:off x="489086" y="1161502"/>
            <a:ext cx="227498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桌面下按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+R</a:t>
            </a:r>
          </a:p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按確定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3432980-556B-4AE0-9392-EC10F7F4F529}"/>
              </a:ext>
            </a:extLst>
          </p:cNvPr>
          <p:cNvSpPr txBox="1"/>
          <p:nvPr/>
        </p:nvSpPr>
        <p:spPr>
          <a:xfrm>
            <a:off x="489086" y="3856727"/>
            <a:ext cx="488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-V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查看當前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並確認安裝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9E9CF60-5B4B-4A0B-93D5-A894F8C03AD3}"/>
              </a:ext>
            </a:extLst>
          </p:cNvPr>
          <p:cNvSpPr txBox="1"/>
          <p:nvPr/>
        </p:nvSpPr>
        <p:spPr>
          <a:xfrm>
            <a:off x="4670109" y="1212104"/>
            <a:ext cx="545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 install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-python </a:t>
            </a:r>
            <a:r>
              <a:rPr lang="en-US" altLang="zh-TW" dirty="0"/>
              <a:t>(</a:t>
            </a:r>
            <a:r>
              <a:rPr lang="en-US" altLang="zh-TW" dirty="0">
                <a:hlinkClick r:id="rId5"/>
              </a:rPr>
              <a:t>https://pypi.org/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4E65103-36B5-4873-8E3D-69F49C1FE7CD}"/>
              </a:ext>
            </a:extLst>
          </p:cNvPr>
          <p:cNvSpPr/>
          <p:nvPr/>
        </p:nvSpPr>
        <p:spPr>
          <a:xfrm>
            <a:off x="4885022" y="2315724"/>
            <a:ext cx="3593960" cy="257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35B2B89-973F-4BD6-91E4-60AD86AE458E}"/>
              </a:ext>
            </a:extLst>
          </p:cNvPr>
          <p:cNvSpPr/>
          <p:nvPr/>
        </p:nvSpPr>
        <p:spPr>
          <a:xfrm>
            <a:off x="6007571" y="1523139"/>
            <a:ext cx="2055774" cy="280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5504CB-65D4-48A1-8904-CD61E1139D77}"/>
              </a:ext>
            </a:extLst>
          </p:cNvPr>
          <p:cNvSpPr/>
          <p:nvPr/>
        </p:nvSpPr>
        <p:spPr>
          <a:xfrm>
            <a:off x="708294" y="4786811"/>
            <a:ext cx="1477953" cy="283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C40996D-ECC4-4446-98DD-857E999B74FF}"/>
              </a:ext>
            </a:extLst>
          </p:cNvPr>
          <p:cNvSpPr txBox="1"/>
          <p:nvPr/>
        </p:nvSpPr>
        <p:spPr>
          <a:xfrm>
            <a:off x="4670109" y="2715918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 list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可查看已安裝套件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674F690-7F2E-495E-A254-F8154D92500E}"/>
              </a:ext>
            </a:extLst>
          </p:cNvPr>
          <p:cNvSpPr txBox="1"/>
          <p:nvPr/>
        </p:nvSpPr>
        <p:spPr>
          <a:xfrm>
            <a:off x="6007571" y="3271867"/>
            <a:ext cx="4755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到編輯器輸入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import cv2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並執行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若無錯誤表示成功引入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2DDDD114-A89C-4860-AAE4-7BAE7E674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586" y="4041393"/>
            <a:ext cx="5764120" cy="217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0699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基本觀念</a:t>
            </a:r>
            <a:endParaRPr lang="zh-TW" altLang="en-US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A542134F-3093-4641-8294-C229DC5E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24" y="1515809"/>
            <a:ext cx="2686425" cy="1114581"/>
          </a:xfrm>
          <a:prstGeom prst="rect">
            <a:avLst/>
          </a:prstGeom>
        </p:spPr>
      </p:pic>
      <p:sp>
        <p:nvSpPr>
          <p:cNvPr id="26" name="乘號 25">
            <a:extLst>
              <a:ext uri="{FF2B5EF4-FFF2-40B4-BE49-F238E27FC236}">
                <a16:creationId xmlns:a16="http://schemas.microsoft.com/office/drawing/2014/main" id="{6C1E6F31-B61C-438D-A581-8A15324C6EA4}"/>
              </a:ext>
            </a:extLst>
          </p:cNvPr>
          <p:cNvSpPr/>
          <p:nvPr/>
        </p:nvSpPr>
        <p:spPr>
          <a:xfrm>
            <a:off x="9000949" y="1349977"/>
            <a:ext cx="1446244" cy="144624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A61E33B-B18D-44D6-B9F3-C2595BDBD088}"/>
              </a:ext>
            </a:extLst>
          </p:cNvPr>
          <p:cNvSpPr txBox="1"/>
          <p:nvPr/>
        </p:nvSpPr>
        <p:spPr>
          <a:xfrm>
            <a:off x="6658000" y="2939837"/>
            <a:ext cx="468589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！注意縮排！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不用特別標註型態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！ ！注意縮排！ ！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冒號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相當於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C++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的｛｝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！ ！ ！注意縮排！ ！ ！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C13B08B-59DF-4580-8964-301F39EB4710}"/>
              </a:ext>
            </a:extLst>
          </p:cNvPr>
          <p:cNvSpPr txBox="1"/>
          <p:nvPr/>
        </p:nvSpPr>
        <p:spPr>
          <a:xfrm>
            <a:off x="4864843" y="3764901"/>
            <a:ext cx="1083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82480F-5437-407F-BE68-859B223F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843" y="4103455"/>
            <a:ext cx="1378366" cy="186484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27A1544-F3F6-43C0-A2C0-D58DF5BFD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54" y="1349977"/>
            <a:ext cx="3029373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232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：讀取顯示照片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E727969-01C4-43F0-9E70-0F4673855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661" y="1451784"/>
            <a:ext cx="4671438" cy="308116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2228947" y="5093832"/>
            <a:ext cx="80336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之圖像基本處理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平移、縮放、旋轉、翻轉、裁剪及仿射變換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https://blog.csdn.net/zh_jessica/article/details/77946346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F598159-B6BE-47A1-89AA-EF95AB3C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022" y="1280403"/>
            <a:ext cx="4953000" cy="35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3106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：讀取顯示影片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1579303" y="4895535"/>
            <a:ext cx="90029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擷取網路攝影機串流影像，處理並寫入影片檔案教學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2"/>
              </a:rPr>
              <a:t>https://blog.gtwang.org/programming/opencv-webcam-video-capture-and-file-write-tutorial/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7F0F28-24FE-4824-A49A-EA9908206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541" y="1374866"/>
            <a:ext cx="9522979" cy="306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4804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C85B048-F3B6-4C2D-A982-647072D9F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79" y="1100679"/>
            <a:ext cx="7104762" cy="40095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：加入線條圖案文字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668255" y="5221841"/>
            <a:ext cx="71911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加入線條圖案與文字教學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3"/>
              </a:rPr>
              <a:t>https://blog.gtwang.org/programming/opencv-drawing-functions-tutorial/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CF1ACF-779E-4EB6-8843-34E7A91D3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77" y="2794024"/>
            <a:ext cx="3244268" cy="340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0628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：影像處理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6479246" y="4830864"/>
            <a:ext cx="57079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邊緣捲積操作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2"/>
              </a:rPr>
              <a:t>https://makerpro.cc/2019/06/the-convolution-of-opencv/</a:t>
            </a:r>
            <a:endParaRPr lang="en-US" altLang="zh-TW" dirty="0"/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捲積做出索貝爾、浮雕、銳化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等效果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3"/>
              </a:rPr>
              <a:t>https://www.cnblogs.com/lfri/p/10599420.html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3F48D21-893D-4D51-9ADD-1CF395E90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246" y="1288472"/>
            <a:ext cx="5471756" cy="330015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6561149-DAB1-48F7-BFF0-FC3BB8F5E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222" y="1106663"/>
            <a:ext cx="4596208" cy="547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737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：人臉照片辨識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668106" y="4489292"/>
            <a:ext cx="55050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人臉檢測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detectMultiScale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2"/>
              </a:rPr>
              <a:t>https://blog.csdn.net/itismelzp/article/details/50379359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9E8C7C-F4D7-4676-95BC-9E3A28D48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527" y="4489292"/>
            <a:ext cx="5106113" cy="17242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7D8AA06-7C8A-45EB-BDBB-E967423AC589}"/>
              </a:ext>
            </a:extLst>
          </p:cNvPr>
          <p:cNvSpPr/>
          <p:nvPr/>
        </p:nvSpPr>
        <p:spPr>
          <a:xfrm>
            <a:off x="9615293" y="4463689"/>
            <a:ext cx="1066562" cy="274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415A82-BB14-4E5F-85C2-D68F51D8A608}"/>
              </a:ext>
            </a:extLst>
          </p:cNvPr>
          <p:cNvSpPr/>
          <p:nvPr/>
        </p:nvSpPr>
        <p:spPr>
          <a:xfrm>
            <a:off x="7237851" y="5669035"/>
            <a:ext cx="4413475" cy="274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8AA88D9-9F70-46A3-912A-C981A844CC64}"/>
              </a:ext>
            </a:extLst>
          </p:cNvPr>
          <p:cNvSpPr/>
          <p:nvPr/>
        </p:nvSpPr>
        <p:spPr>
          <a:xfrm>
            <a:off x="815783" y="6028892"/>
            <a:ext cx="5022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…\cv2\data\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.xml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自帶的特徵分類器</a:t>
            </a:r>
          </a:p>
        </p:txBody>
      </p: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A5EDFDC5-B03B-49DA-8241-08AF81FF3A52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 rot="10800000" flipV="1">
            <a:off x="815783" y="5806318"/>
            <a:ext cx="6422068" cy="407240"/>
          </a:xfrm>
          <a:prstGeom prst="bentConnector3">
            <a:avLst>
              <a:gd name="adj1" fmla="val 1035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4B8FB0CA-03B2-4DB9-BE5B-C8FDAD9DA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127" y="1184532"/>
            <a:ext cx="9970423" cy="28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6134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：動態偵測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77A681-46A7-4007-B3D9-251B3C9F1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150" y="1321723"/>
            <a:ext cx="4357915" cy="255110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E9B01C7-0366-4EA3-B9AE-C03507804F97}"/>
              </a:ext>
            </a:extLst>
          </p:cNvPr>
          <p:cNvSpPr/>
          <p:nvPr/>
        </p:nvSpPr>
        <p:spPr>
          <a:xfrm>
            <a:off x="7415335" y="4936112"/>
            <a:ext cx="4357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偵測移動中的物體並取得其影像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3"/>
              </a:rPr>
              <a:t>https://chtseng.wordpress.com/2017/06/02/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偵測移動中的物體並取得其影像</a:t>
            </a:r>
            <a:r>
              <a:rPr lang="en-US" altLang="zh-TW" dirty="0">
                <a:hlinkClick r:id="rId3"/>
              </a:rPr>
              <a:t>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D346E1-CD31-44AF-B634-1E51CE751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49" y="1239492"/>
            <a:ext cx="6952381" cy="5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6795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：顏色偵測並覆蓋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9B01C7-0366-4EA3-B9AE-C03507804F97}"/>
              </a:ext>
            </a:extLst>
          </p:cNvPr>
          <p:cNvSpPr/>
          <p:nvPr/>
        </p:nvSpPr>
        <p:spPr>
          <a:xfrm>
            <a:off x="2912534" y="6139888"/>
            <a:ext cx="78320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cv2.inRange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函数</a:t>
            </a:r>
            <a:r>
              <a:rPr lang="en-US" altLang="zh-TW" dirty="0">
                <a:hlinkClick r:id="rId2"/>
              </a:rPr>
              <a:t>https://blog.csdn.net/hjxu2016/article/details/77834599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02510A0-64D8-43C5-B66B-7FA662ECE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059" y="989042"/>
            <a:ext cx="2949871" cy="552591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9C0FFBB-46E6-4EA3-9DCF-70B01C672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694" y="1016079"/>
            <a:ext cx="6457143" cy="5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2022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續：效能優化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BE1EB93-BF13-4C4B-85D9-ABCC0066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62" y="1085644"/>
            <a:ext cx="7781995" cy="54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3512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OpenCV - 維基百科，自由的百科全書">
            <a:extLst>
              <a:ext uri="{FF2B5EF4-FFF2-40B4-BE49-F238E27FC236}">
                <a16:creationId xmlns:a16="http://schemas.microsoft.com/office/drawing/2014/main" id="{C2982390-0E7E-41ED-BEB8-4A6F33C05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73" y="1516879"/>
            <a:ext cx="2961685" cy="36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8F826D5-FBE5-4ABF-A153-EF897F2F67B2}"/>
              </a:ext>
            </a:extLst>
          </p:cNvPr>
          <p:cNvSpPr txBox="1"/>
          <p:nvPr/>
        </p:nvSpPr>
        <p:spPr>
          <a:xfrm>
            <a:off x="5095702" y="2274838"/>
            <a:ext cx="646144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OpenCV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的全稱是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Open Source Computer Vision Library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專門處理電腦影像的函式庫</a:t>
            </a:r>
          </a:p>
        </p:txBody>
      </p:sp>
      <p:pic>
        <p:nvPicPr>
          <p:cNvPr id="3" name="Picture 2" descr="英特尔- 维基百科，自由的百科全书">
            <a:extLst>
              <a:ext uri="{FF2B5EF4-FFF2-40B4-BE49-F238E27FC236}">
                <a16:creationId xmlns:a16="http://schemas.microsoft.com/office/drawing/2014/main" id="{A1F47D45-7677-42FD-AC07-99CA8386F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27" y="360436"/>
            <a:ext cx="1347421" cy="89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++ - 维基百科，自由的百科全书">
            <a:extLst>
              <a:ext uri="{FF2B5EF4-FFF2-40B4-BE49-F238E27FC236}">
                <a16:creationId xmlns:a16="http://schemas.microsoft.com/office/drawing/2014/main" id="{06E39BDE-F241-4A90-8B13-628C3A8C6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116" y="5427862"/>
            <a:ext cx="990591" cy="111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627B9F-2A36-42AC-9926-D25AF6319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703" y="5370751"/>
            <a:ext cx="1170656" cy="117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下載] Java SE Development Kit (JDK) 8 Update 25 英文安裝版- 海芋小站">
            <a:extLst>
              <a:ext uri="{FF2B5EF4-FFF2-40B4-BE49-F238E27FC236}">
                <a16:creationId xmlns:a16="http://schemas.microsoft.com/office/drawing/2014/main" id="{317A68D9-202D-4923-93F8-1A59F695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122" y="280593"/>
            <a:ext cx="897065" cy="164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CC743FB-8906-4623-975E-F3DE216A4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355" y="5306411"/>
            <a:ext cx="1300728" cy="117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47559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：小應用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Thug Life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C78EC7-624B-43FB-9A16-D8E24ABF7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873" y="1128622"/>
            <a:ext cx="8810254" cy="540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1488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練習題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D290D53-E9E4-4B88-8122-296A87DBA02E}"/>
              </a:ext>
            </a:extLst>
          </p:cNvPr>
          <p:cNvSpPr txBox="1"/>
          <p:nvPr/>
        </p:nvSpPr>
        <p:spPr>
          <a:xfrm>
            <a:off x="593532" y="1358132"/>
            <a:ext cx="11004936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的人臉辨識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的加入圖形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，把他們臉遮起並印上打招呼的字串。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600"/>
              </a:spcAft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可使用 </a:t>
            </a:r>
            <a:r>
              <a:rPr lang="fr-FR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t5_face_detection_video.py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進行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38509E-06B2-4412-92AD-13E24DF6D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100" y="2573608"/>
            <a:ext cx="4703160" cy="33705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39AE2E3-EDC3-4737-9AE2-4C7D356A6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40" y="2542659"/>
            <a:ext cx="4703160" cy="3401547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FEC5D7AA-A466-4A95-ABF5-BBD863E11131}"/>
              </a:ext>
            </a:extLst>
          </p:cNvPr>
          <p:cNvSpPr/>
          <p:nvPr/>
        </p:nvSpPr>
        <p:spPr>
          <a:xfrm>
            <a:off x="5797617" y="3846224"/>
            <a:ext cx="596766" cy="82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21032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OpenCV - 維基百科，自由的百科全書">
            <a:extLst>
              <a:ext uri="{FF2B5EF4-FFF2-40B4-BE49-F238E27FC236}">
                <a16:creationId xmlns:a16="http://schemas.microsoft.com/office/drawing/2014/main" id="{C2982390-0E7E-41ED-BEB8-4A6F33C05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73" y="1516879"/>
            <a:ext cx="2961685" cy="36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小畫家| 微軟Wiki | Fandom">
            <a:extLst>
              <a:ext uri="{FF2B5EF4-FFF2-40B4-BE49-F238E27FC236}">
                <a16:creationId xmlns:a16="http://schemas.microsoft.com/office/drawing/2014/main" id="{20D478A0-93DD-45FB-A4DE-C9E623ED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514" y="2224050"/>
            <a:ext cx="2702287" cy="270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S] Photoshop CS6 tip: 改變操作界面的顏色@ No Pain, No Gain. :: 痞 ...">
            <a:extLst>
              <a:ext uri="{FF2B5EF4-FFF2-40B4-BE49-F238E27FC236}">
                <a16:creationId xmlns:a16="http://schemas.microsoft.com/office/drawing/2014/main" id="{9FEEAA0A-5170-4E16-99AE-433A7C66F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51" y="2362873"/>
            <a:ext cx="2587379" cy="258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8F826D5-FBE5-4ABF-A153-EF897F2F67B2}"/>
              </a:ext>
            </a:extLst>
          </p:cNvPr>
          <p:cNvSpPr txBox="1"/>
          <p:nvPr/>
        </p:nvSpPr>
        <p:spPr>
          <a:xfrm>
            <a:off x="5585262" y="5260645"/>
            <a:ext cx="617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圖像介面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控制的圖像處理軟體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296CEF6-D585-4961-AD8B-123A76B9D6E6}"/>
              </a:ext>
            </a:extLst>
          </p:cNvPr>
          <p:cNvSpPr txBox="1"/>
          <p:nvPr/>
        </p:nvSpPr>
        <p:spPr>
          <a:xfrm>
            <a:off x="536170" y="5489553"/>
            <a:ext cx="479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程式控制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的圖像處理軟體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333EEB0-5CD4-4D2E-B9F9-FEBD094A8779}"/>
              </a:ext>
            </a:extLst>
          </p:cNvPr>
          <p:cNvSpPr txBox="1"/>
          <p:nvPr/>
        </p:nvSpPr>
        <p:spPr>
          <a:xfrm>
            <a:off x="6790910" y="1559521"/>
            <a:ext cx="3230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功能相當於↓</a:t>
            </a:r>
          </a:p>
        </p:txBody>
      </p:sp>
    </p:spTree>
    <p:extLst>
      <p:ext uri="{BB962C8B-B14F-4D97-AF65-F5344CB8AC3E}">
        <p14:creationId xmlns:p14="http://schemas.microsoft.com/office/powerpoint/2010/main" val="226748551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為啥用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OpenCV - 維基百科，自由的百科全書">
            <a:extLst>
              <a:ext uri="{FF2B5EF4-FFF2-40B4-BE49-F238E27FC236}">
                <a16:creationId xmlns:a16="http://schemas.microsoft.com/office/drawing/2014/main" id="{C2982390-0E7E-41ED-BEB8-4A6F33C05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73" y="1516879"/>
            <a:ext cx="2961685" cy="36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296CEF6-D585-4961-AD8B-123A76B9D6E6}"/>
              </a:ext>
            </a:extLst>
          </p:cNvPr>
          <p:cNvSpPr txBox="1"/>
          <p:nvPr/>
        </p:nvSpPr>
        <p:spPr>
          <a:xfrm>
            <a:off x="536170" y="5489553"/>
            <a:ext cx="479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程式控制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的圖像處理軟體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70B622A-DDEB-4275-9418-F53C2D951370}"/>
              </a:ext>
            </a:extLst>
          </p:cNvPr>
          <p:cNvSpPr txBox="1"/>
          <p:nvPr/>
        </p:nvSpPr>
        <p:spPr>
          <a:xfrm>
            <a:off x="6080760" y="1638014"/>
            <a:ext cx="47922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寫程式控制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↓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結合演算法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↓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電腦處理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↓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人臉辨識、物體追蹤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...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節省人力、即時處理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025350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658" y="410475"/>
            <a:ext cx="6704045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2FF07F-648F-4356-9351-4ADDE528BB95}"/>
              </a:ext>
            </a:extLst>
          </p:cNvPr>
          <p:cNvSpPr txBox="1"/>
          <p:nvPr/>
        </p:nvSpPr>
        <p:spPr>
          <a:xfrm>
            <a:off x="681662" y="1141389"/>
            <a:ext cx="60981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C++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Java…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等都有函式庫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這裡選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來使用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6E2E371-951B-4578-9125-B7BD79A1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69" y="2725006"/>
            <a:ext cx="4143953" cy="38676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13D811-92EC-40DF-BC7C-752D6FE3A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394" y="177519"/>
            <a:ext cx="3845537" cy="641517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8CBF072-AD57-42DA-B522-E6DC4D19A191}"/>
              </a:ext>
            </a:extLst>
          </p:cNvPr>
          <p:cNvSpPr/>
          <p:nvPr/>
        </p:nvSpPr>
        <p:spPr>
          <a:xfrm>
            <a:off x="7995394" y="369002"/>
            <a:ext cx="2112882" cy="212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62F6002-575B-4668-976B-819348DC22FF}"/>
              </a:ext>
            </a:extLst>
          </p:cNvPr>
          <p:cNvSpPr/>
          <p:nvPr/>
        </p:nvSpPr>
        <p:spPr>
          <a:xfrm>
            <a:off x="392019" y="2736091"/>
            <a:ext cx="846577" cy="212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DDCB6B5-A035-4AA2-8F6B-F46F8323FC66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072603" y="475447"/>
            <a:ext cx="922791" cy="20252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5520E93-1EC7-45D4-8644-0C36743A132A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238596" y="2736091"/>
            <a:ext cx="3740728" cy="1064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BEA8DEE-39A3-4748-8BE3-D3CE58A9694E}"/>
              </a:ext>
            </a:extLst>
          </p:cNvPr>
          <p:cNvSpPr txBox="1"/>
          <p:nvPr/>
        </p:nvSpPr>
        <p:spPr>
          <a:xfrm>
            <a:off x="4876557" y="2500661"/>
            <a:ext cx="2533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36E1BD5-462C-4888-A81D-7D38D522BECA}"/>
              </a:ext>
            </a:extLst>
          </p:cNvPr>
          <p:cNvSpPr txBox="1"/>
          <p:nvPr/>
        </p:nvSpPr>
        <p:spPr>
          <a:xfrm>
            <a:off x="10693860" y="362196"/>
            <a:ext cx="922792" cy="4393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C++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D14D7EA-650C-40CB-96CD-AA7B7D05F9C3}"/>
              </a:ext>
            </a:extLst>
          </p:cNvPr>
          <p:cNvSpPr txBox="1"/>
          <p:nvPr/>
        </p:nvSpPr>
        <p:spPr>
          <a:xfrm>
            <a:off x="2975956" y="2948981"/>
            <a:ext cx="1130725" cy="44267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7C209DE-586C-4E13-BF5C-ED853472C151}"/>
              </a:ext>
            </a:extLst>
          </p:cNvPr>
          <p:cNvSpPr/>
          <p:nvPr/>
        </p:nvSpPr>
        <p:spPr>
          <a:xfrm>
            <a:off x="839586" y="4527627"/>
            <a:ext cx="3084022" cy="212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61611E34-A2EF-432C-8DF5-D117F0502E09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923608" y="3764183"/>
            <a:ext cx="1156998" cy="869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9919C1A-9125-4FBD-82B3-5E872CD58E1C}"/>
              </a:ext>
            </a:extLst>
          </p:cNvPr>
          <p:cNvSpPr txBox="1"/>
          <p:nvPr/>
        </p:nvSpPr>
        <p:spPr>
          <a:xfrm>
            <a:off x="4736770" y="3373929"/>
            <a:ext cx="2533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使用函式庫裡的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imread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1BB3530-21EC-456D-B7F7-E8D1CEDAF0F7}"/>
              </a:ext>
            </a:extLst>
          </p:cNvPr>
          <p:cNvSpPr/>
          <p:nvPr/>
        </p:nvSpPr>
        <p:spPr>
          <a:xfrm>
            <a:off x="8700768" y="2987702"/>
            <a:ext cx="1557137" cy="212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18DD2A5C-3515-4CB0-8F54-95878F9E1050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6957753" y="3094147"/>
            <a:ext cx="1743015" cy="5632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9FE1009-BDA7-49CC-988E-8DDD150E830A}"/>
              </a:ext>
            </a:extLst>
          </p:cNvPr>
          <p:cNvSpPr txBox="1"/>
          <p:nvPr/>
        </p:nvSpPr>
        <p:spPr>
          <a:xfrm>
            <a:off x="4753373" y="4528529"/>
            <a:ext cx="292681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以下都差不多類似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不列了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前提是要先安裝好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對應語言的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6015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32" grpId="0"/>
      <p:bldP spid="38" grpId="0" animBg="1"/>
      <p:bldP spid="40" grpId="0"/>
      <p:bldP spid="44" grpId="0" animBg="1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環境流程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49E29DA6-4987-48CF-A9C6-8BB7B9F7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51" y="1397344"/>
            <a:ext cx="5567477" cy="10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Anaconda的執行檔的路徑| 松柏碼記">
            <a:extLst>
              <a:ext uri="{FF2B5EF4-FFF2-40B4-BE49-F238E27FC236}">
                <a16:creationId xmlns:a16="http://schemas.microsoft.com/office/drawing/2014/main" id="{BDB84485-C7C6-44C7-BD2E-ECC624A77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" y="2740980"/>
            <a:ext cx="3508423" cy="112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415EEC7C-52A6-4891-B1C8-896ABC2A9D2F}"/>
              </a:ext>
            </a:extLst>
          </p:cNvPr>
          <p:cNvSpPr/>
          <p:nvPr/>
        </p:nvSpPr>
        <p:spPr>
          <a:xfrm>
            <a:off x="417406" y="4077477"/>
            <a:ext cx="3508423" cy="23668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14" name="Picture 18" descr="جی بلاگ | نصب ابونتو در کنار ویندوز">
            <a:extLst>
              <a:ext uri="{FF2B5EF4-FFF2-40B4-BE49-F238E27FC236}">
                <a16:creationId xmlns:a16="http://schemas.microsoft.com/office/drawing/2014/main" id="{1B3F915F-D820-42EB-AEB3-920F49126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715" y="1172064"/>
            <a:ext cx="2134565" cy="213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B6A277C-C45B-49E1-BF02-4DDD2D102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917" y="1352940"/>
            <a:ext cx="2099813" cy="1772815"/>
          </a:xfrm>
          <a:prstGeom prst="rect">
            <a:avLst/>
          </a:prstGeom>
        </p:spPr>
      </p:pic>
      <p:pic>
        <p:nvPicPr>
          <p:cNvPr id="22" name="Picture 2" descr="OpenCV - 維基百科，自由的百科全書">
            <a:extLst>
              <a:ext uri="{FF2B5EF4-FFF2-40B4-BE49-F238E27FC236}">
                <a16:creationId xmlns:a16="http://schemas.microsoft.com/office/drawing/2014/main" id="{EE842B7C-66FB-4072-A78D-D3C3598B0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930" y="4989052"/>
            <a:ext cx="1048190" cy="129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47E37E76-8CC8-4A8C-84B2-DB8639C5348A}"/>
              </a:ext>
            </a:extLst>
          </p:cNvPr>
          <p:cNvSpPr/>
          <p:nvPr/>
        </p:nvSpPr>
        <p:spPr>
          <a:xfrm rot="2844259">
            <a:off x="2753558" y="2417708"/>
            <a:ext cx="332510" cy="5766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下 30">
            <a:extLst>
              <a:ext uri="{FF2B5EF4-FFF2-40B4-BE49-F238E27FC236}">
                <a16:creationId xmlns:a16="http://schemas.microsoft.com/office/drawing/2014/main" id="{EEBA0EF9-1589-4580-8D27-A1B21D1B7AD8}"/>
              </a:ext>
            </a:extLst>
          </p:cNvPr>
          <p:cNvSpPr/>
          <p:nvPr/>
        </p:nvSpPr>
        <p:spPr>
          <a:xfrm>
            <a:off x="2005362" y="3614776"/>
            <a:ext cx="332510" cy="355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18" name="Picture 22" descr="麥克林] 在windows 上建立python 的Virtual Environment 虛擬環境 ...">
            <a:extLst>
              <a:ext uri="{FF2B5EF4-FFF2-40B4-BE49-F238E27FC236}">
                <a16:creationId xmlns:a16="http://schemas.microsoft.com/office/drawing/2014/main" id="{4BD338AF-AA4D-4C03-8FFF-CBFD5D251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85" y="3041992"/>
            <a:ext cx="3208409" cy="160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OpenCV - 維基百科，自由的百科全書">
            <a:extLst>
              <a:ext uri="{FF2B5EF4-FFF2-40B4-BE49-F238E27FC236}">
                <a16:creationId xmlns:a16="http://schemas.microsoft.com/office/drawing/2014/main" id="{28283226-A359-4A78-9CF1-7073E04C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17" y="5067806"/>
            <a:ext cx="1130941" cy="139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箭號: 向下 33">
            <a:extLst>
              <a:ext uri="{FF2B5EF4-FFF2-40B4-BE49-F238E27FC236}">
                <a16:creationId xmlns:a16="http://schemas.microsoft.com/office/drawing/2014/main" id="{1CB2970F-5027-49A2-A85D-D15237D74FCE}"/>
              </a:ext>
            </a:extLst>
          </p:cNvPr>
          <p:cNvSpPr/>
          <p:nvPr/>
        </p:nvSpPr>
        <p:spPr>
          <a:xfrm rot="18900000">
            <a:off x="4661816" y="2417707"/>
            <a:ext cx="332510" cy="5766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下 34">
            <a:extLst>
              <a:ext uri="{FF2B5EF4-FFF2-40B4-BE49-F238E27FC236}">
                <a16:creationId xmlns:a16="http://schemas.microsoft.com/office/drawing/2014/main" id="{CF931EFC-05F5-4CF9-AD78-537B8A768568}"/>
              </a:ext>
            </a:extLst>
          </p:cNvPr>
          <p:cNvSpPr/>
          <p:nvPr/>
        </p:nvSpPr>
        <p:spPr>
          <a:xfrm>
            <a:off x="5245533" y="4646197"/>
            <a:ext cx="332510" cy="301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Picture 2" descr="OpenCV - 維基百科，自由的百科全書">
            <a:extLst>
              <a:ext uri="{FF2B5EF4-FFF2-40B4-BE49-F238E27FC236}">
                <a16:creationId xmlns:a16="http://schemas.microsoft.com/office/drawing/2014/main" id="{A4C578EC-DDFB-4AB2-BDD4-B65FEAF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150" y="4203076"/>
            <a:ext cx="1448259" cy="178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箭號: 向下 36">
            <a:extLst>
              <a:ext uri="{FF2B5EF4-FFF2-40B4-BE49-F238E27FC236}">
                <a16:creationId xmlns:a16="http://schemas.microsoft.com/office/drawing/2014/main" id="{76EE7AB1-0086-4FB3-A3C0-D39183FB296E}"/>
              </a:ext>
            </a:extLst>
          </p:cNvPr>
          <p:cNvSpPr/>
          <p:nvPr/>
        </p:nvSpPr>
        <p:spPr>
          <a:xfrm>
            <a:off x="9171420" y="3231356"/>
            <a:ext cx="394153" cy="7668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91DF78A-4EEA-48E3-9901-17EBD0EECE41}"/>
              </a:ext>
            </a:extLst>
          </p:cNvPr>
          <p:cNvCxnSpPr/>
          <p:nvPr/>
        </p:nvCxnSpPr>
        <p:spPr>
          <a:xfrm>
            <a:off x="6841375" y="1496291"/>
            <a:ext cx="0" cy="4783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524DD70B-1A50-4589-8413-B27539CBBA41}"/>
              </a:ext>
            </a:extLst>
          </p:cNvPr>
          <p:cNvSpPr/>
          <p:nvPr/>
        </p:nvSpPr>
        <p:spPr>
          <a:xfrm>
            <a:off x="4302263" y="2948712"/>
            <a:ext cx="2159773" cy="369085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554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安裝檔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1969399-FA59-4633-8590-487BA8A60B04}"/>
              </a:ext>
            </a:extLst>
          </p:cNvPr>
          <p:cNvSpPr txBox="1"/>
          <p:nvPr/>
        </p:nvSpPr>
        <p:spPr>
          <a:xfrm>
            <a:off x="1702031" y="1237149"/>
            <a:ext cx="87574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搜尋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Download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或點</a:t>
            </a:r>
            <a:r>
              <a:rPr lang="en-US" altLang="zh-TW" sz="3200" dirty="0">
                <a:hlinkClick r:id="rId2"/>
              </a:rPr>
              <a:t>https://www.python.org/downloads/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7A0DC8-9549-487F-AF96-60C6802E3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389" y="2451292"/>
            <a:ext cx="8337221" cy="39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28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 descr="一張含有 螢幕擷取畫面 的圖片&#10;&#10;自動產生的描述">
            <a:extLst>
              <a:ext uri="{FF2B5EF4-FFF2-40B4-BE49-F238E27FC236}">
                <a16:creationId xmlns:a16="http://schemas.microsoft.com/office/drawing/2014/main" id="{813D2235-501F-46D8-90BA-0C551239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98" y="3066176"/>
            <a:ext cx="5250456" cy="32506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DC79CE1-9CA9-45F9-8953-04438EEC6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82" y="1482397"/>
            <a:ext cx="5137973" cy="3167557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4256098-BBA0-46E8-A694-4AF76F1F16B5}"/>
              </a:ext>
            </a:extLst>
          </p:cNvPr>
          <p:cNvSpPr/>
          <p:nvPr/>
        </p:nvSpPr>
        <p:spPr>
          <a:xfrm>
            <a:off x="2094808" y="4314306"/>
            <a:ext cx="1463040" cy="23275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6177CAF-E60C-476D-9597-9001BDEF3391}"/>
              </a:ext>
            </a:extLst>
          </p:cNvPr>
          <p:cNvSpPr txBox="1"/>
          <p:nvPr/>
        </p:nvSpPr>
        <p:spPr>
          <a:xfrm>
            <a:off x="3532911" y="42806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記得打勾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CD1B6651-6187-4C34-9010-01D2BBC87DD4}"/>
              </a:ext>
            </a:extLst>
          </p:cNvPr>
          <p:cNvSpPr/>
          <p:nvPr/>
        </p:nvSpPr>
        <p:spPr>
          <a:xfrm>
            <a:off x="7922030" y="5128953"/>
            <a:ext cx="3649286" cy="54864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91FD76D-F7AC-40C5-B149-1E05CF2F2120}"/>
              </a:ext>
            </a:extLst>
          </p:cNvPr>
          <p:cNvSpPr txBox="1"/>
          <p:nvPr/>
        </p:nvSpPr>
        <p:spPr>
          <a:xfrm>
            <a:off x="11155818" y="47726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15F9B20-1B76-4BAD-BAA7-466EA25855F7}"/>
              </a:ext>
            </a:extLst>
          </p:cNvPr>
          <p:cNvSpPr txBox="1"/>
          <p:nvPr/>
        </p:nvSpPr>
        <p:spPr>
          <a:xfrm>
            <a:off x="1653632" y="5375603"/>
            <a:ext cx="2808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想了解可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</a:p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環境變數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PATH”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E77EF12-E885-4D77-A2CD-64862D0C386F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2942676" y="4600103"/>
            <a:ext cx="115386" cy="775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66299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E8099D-A256-49C9-AC85-D1E69198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51" y="1290341"/>
            <a:ext cx="2640196" cy="52803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BAD9BB8-2B7B-46DB-9884-9685E9810641}"/>
              </a:ext>
            </a:extLst>
          </p:cNvPr>
          <p:cNvSpPr/>
          <p:nvPr/>
        </p:nvSpPr>
        <p:spPr>
          <a:xfrm>
            <a:off x="911869" y="2942705"/>
            <a:ext cx="1737360" cy="42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176BEB-FDE7-45E3-8C4E-23ADDC083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89" y="1230280"/>
            <a:ext cx="3612330" cy="36243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84AB8E6-7ADB-4ED8-BE55-34BDC89BF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261" y="1230280"/>
            <a:ext cx="3624351" cy="3624351"/>
          </a:xfrm>
          <a:prstGeom prst="rect">
            <a:avLst/>
          </a:prstGeom>
        </p:spPr>
      </p:pic>
      <p:sp>
        <p:nvSpPr>
          <p:cNvPr id="9" name="箭號: 向下 8">
            <a:extLst>
              <a:ext uri="{FF2B5EF4-FFF2-40B4-BE49-F238E27FC236}">
                <a16:creationId xmlns:a16="http://schemas.microsoft.com/office/drawing/2014/main" id="{819E8666-E9E1-47FB-83E9-ADFA19F5BEEB}"/>
              </a:ext>
            </a:extLst>
          </p:cNvPr>
          <p:cNvSpPr/>
          <p:nvPr/>
        </p:nvSpPr>
        <p:spPr>
          <a:xfrm rot="13457069">
            <a:off x="2962455" y="2033108"/>
            <a:ext cx="257694" cy="9483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088CDB84-615E-4B01-BB12-E00B4EE314A5}"/>
              </a:ext>
            </a:extLst>
          </p:cNvPr>
          <p:cNvSpPr/>
          <p:nvPr/>
        </p:nvSpPr>
        <p:spPr>
          <a:xfrm rot="16200000">
            <a:off x="7467093" y="1920269"/>
            <a:ext cx="257694" cy="3151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2250E09-B2CB-41FB-AFE3-81BAE76AD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282" y="4006252"/>
            <a:ext cx="4876944" cy="2179233"/>
          </a:xfrm>
          <a:prstGeom prst="rect">
            <a:avLst/>
          </a:prstGeom>
        </p:spPr>
      </p:pic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1A72C886-1B77-43A9-9A9D-DB9D15572EFB}"/>
              </a:ext>
            </a:extLst>
          </p:cNvPr>
          <p:cNvSpPr/>
          <p:nvPr/>
        </p:nvSpPr>
        <p:spPr>
          <a:xfrm rot="16200000">
            <a:off x="7467094" y="1920269"/>
            <a:ext cx="257694" cy="3151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B65116D1-22F4-42EE-91DE-37CFEA824C79}"/>
              </a:ext>
            </a:extLst>
          </p:cNvPr>
          <p:cNvSpPr/>
          <p:nvPr/>
        </p:nvSpPr>
        <p:spPr>
          <a:xfrm rot="1646343">
            <a:off x="8462802" y="3104474"/>
            <a:ext cx="257694" cy="812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9D44A5A-E2D3-4155-9682-F3ED34166DEC}"/>
              </a:ext>
            </a:extLst>
          </p:cNvPr>
          <p:cNvSpPr txBox="1"/>
          <p:nvPr/>
        </p:nvSpPr>
        <p:spPr>
          <a:xfrm>
            <a:off x="8653550" y="3364887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</a:p>
        </p:txBody>
      </p:sp>
    </p:spTree>
    <p:extLst>
      <p:ext uri="{BB962C8B-B14F-4D97-AF65-F5344CB8AC3E}">
        <p14:creationId xmlns:p14="http://schemas.microsoft.com/office/powerpoint/2010/main" val="308286637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EEF3877A98D2DB48A0E7A7E3F3D3624F" ma:contentTypeVersion="6" ma:contentTypeDescription="建立新的文件。" ma:contentTypeScope="" ma:versionID="ff14769d5b1096d30ce0d33f7587829f">
  <xsd:schema xmlns:xsd="http://www.w3.org/2001/XMLSchema" xmlns:xs="http://www.w3.org/2001/XMLSchema" xmlns:p="http://schemas.microsoft.com/office/2006/metadata/properties" xmlns:ns3="05c9f77b-2d67-4998-bd8a-2b83a3f32793" targetNamespace="http://schemas.microsoft.com/office/2006/metadata/properties" ma:root="true" ma:fieldsID="8d3e5c3617e17ba29e86b6b8e824dc6b" ns3:_="">
    <xsd:import namespace="05c9f77b-2d67-4998-bd8a-2b83a3f327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c9f77b-2d67-4998-bd8a-2b83a3f327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5B8C73-C1B5-4236-A8CA-2F27A7F0F291}">
  <ds:schemaRefs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05c9f77b-2d67-4998-bd8a-2b83a3f32793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0DFD5DC-80C9-45E5-882D-C709E39BD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c9f77b-2d67-4998-bd8a-2b83a3f327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10B3537-DE78-4B54-BC3C-D9807E529C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3552</TotalTime>
  <Words>625</Words>
  <Application>Microsoft Office PowerPoint</Application>
  <PresentationFormat>寬螢幕</PresentationFormat>
  <Paragraphs>94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微軟正黑體</vt:lpstr>
      <vt:lpstr>Arial</vt:lpstr>
      <vt:lpstr>Calibri</vt:lpstr>
      <vt:lpstr>Calibri Light</vt:lpstr>
      <vt:lpstr>Consolas</vt:lpstr>
      <vt:lpstr>Office 佈景主題</vt:lpstr>
      <vt:lpstr>OpenCV 基礎教學</vt:lpstr>
      <vt:lpstr>OpenCV是啥?</vt:lpstr>
      <vt:lpstr>OpenCV做啥?</vt:lpstr>
      <vt:lpstr>為啥用OpenCV?</vt:lpstr>
      <vt:lpstr>如何用OpenCV?</vt:lpstr>
      <vt:lpstr>安裝Python-OpenCV環境流程</vt:lpstr>
      <vt:lpstr>下載Python安裝檔</vt:lpstr>
      <vt:lpstr>安裝Python</vt:lpstr>
      <vt:lpstr>Python執行</vt:lpstr>
      <vt:lpstr>安裝OpenCV</vt:lpstr>
      <vt:lpstr>Python基本觀念</vt:lpstr>
      <vt:lpstr>範例1：讀取顯示照片</vt:lpstr>
      <vt:lpstr>範例2：讀取顯示影片</vt:lpstr>
      <vt:lpstr>範例3：加入線條圖案文字</vt:lpstr>
      <vt:lpstr>範例4：影像處理</vt:lpstr>
      <vt:lpstr>範例5：人臉照片辨識</vt:lpstr>
      <vt:lpstr>範例6：動態偵測</vt:lpstr>
      <vt:lpstr>範例7：顏色偵測並覆蓋</vt:lpstr>
      <vt:lpstr>範例7-續：效能優化</vt:lpstr>
      <vt:lpstr>範例8：小應用-人臉辨識 Thug Life</vt:lpstr>
      <vt:lpstr>練習題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家郡 莊</dc:creator>
  <cp:lastModifiedBy>B0742033莊家郡</cp:lastModifiedBy>
  <cp:revision>51</cp:revision>
  <dcterms:created xsi:type="dcterms:W3CDTF">2020-05-22T06:44:45Z</dcterms:created>
  <dcterms:modified xsi:type="dcterms:W3CDTF">2022-03-16T06:13:23Z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0x010100EEF3877A98D2DB48A0E7A7E3F3D3624F</vt:lpwstr>
  </property>
</Properties>
</file>